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7" r:id="rId3"/>
    <p:sldId id="258" r:id="rId5"/>
    <p:sldId id="437" r:id="rId6"/>
    <p:sldId id="454" r:id="rId7"/>
    <p:sldId id="439" r:id="rId8"/>
    <p:sldId id="442" r:id="rId9"/>
    <p:sldId id="463" r:id="rId10"/>
    <p:sldId id="443" r:id="rId11"/>
    <p:sldId id="464" r:id="rId12"/>
    <p:sldId id="465" r:id="rId13"/>
    <p:sldId id="466" r:id="rId14"/>
    <p:sldId id="471" r:id="rId15"/>
    <p:sldId id="440" r:id="rId16"/>
    <p:sldId id="441" r:id="rId17"/>
    <p:sldId id="42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865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cover dir="l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ransition spd="slow" advClick="0" advTm="3000">
    <p:cover dir="l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7.xml"/><Relationship Id="rId4" Type="http://schemas.openxmlformats.org/officeDocument/2006/relationships/hyperlink" Target="https://pptsupermarket.com/&#8212;&#8212;2021.10.10" TargetMode="External"/><Relationship Id="rId3" Type="http://schemas.openxmlformats.org/officeDocument/2006/relationships/hyperlink" Target="https://www.cnblogs.com/zpfbuaa/p/6974035.html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4.jpeg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4.xml"/><Relationship Id="rId2" Type="http://schemas.openxmlformats.org/officeDocument/2006/relationships/image" Target="../media/image4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051214" y="3064805"/>
            <a:ext cx="7799847" cy="98485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58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城院生态圈项目计划书</a:t>
            </a:r>
            <a:endParaRPr lang="zh-CN" altLang="en-US" sz="58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pic>
        <p:nvPicPr>
          <p:cNvPr id="2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3039941" y="4883729"/>
            <a:ext cx="3258831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776868" y="42845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973" y="532162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99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4084" y="116433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4200" y="1813560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“城院生态圈“采用前端VUE后端Spring Boot，数据库Mysql方法实现。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小组成员已全部修读过数据库原理课程，掌握Mysql数据库的操作方法，并在短学期充分应用，Spring Boot继承自JAVA平台的Spring框架，小组成员已全部修读过面向对象程序设计，掌握JAVA语言，同学期也在学习Java高级程序设计，有JAVA的使用经验以及教程资源。并且VUE是web语言的衍生，微信小程序界面语言和web基本相似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选择后，组长分配了小组成员技术实现方向，小组三人，一个主攻VUE，一个负责后端，两名组员都修读过web，因此只要随计划书进展，在技术实现上可以把控，当然不排除开发过程中会遇到问题，小组成员基本能应对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ï$ḻîdè"/>
          <p:cNvSpPr/>
          <p:nvPr/>
        </p:nvSpPr>
        <p:spPr>
          <a:xfrm>
            <a:off x="792480" y="977900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1010285" y="1247140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4084" y="313601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54200" y="3785235"/>
            <a:ext cx="9059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项目基于微信小程序，不需要下载安装即可使用，它实现了应用“触手可及”的梦想，用户扫一扫或搜一下即可打开应用。并且城院生态圈小程序参考云朵朵小程序，城院用户适应成本低，上手非常快，并且面友好简洁，美观大方，小程序高度优化，可同时满足多人同时访问而不会发生卡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ï$ḻîdè"/>
          <p:cNvSpPr/>
          <p:nvPr/>
        </p:nvSpPr>
        <p:spPr>
          <a:xfrm>
            <a:off x="792480" y="294957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îsļidê"/>
          <p:cNvSpPr/>
          <p:nvPr/>
        </p:nvSpPr>
        <p:spPr>
          <a:xfrm>
            <a:off x="1010285" y="321881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4084" y="45977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4200" y="5247005"/>
            <a:ext cx="9059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法律是依法治国的根本，本项目的开发将严格遵守法律，项目开发期间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所有技术资料都由提出方保管，使用的资源</a:t>
            </a:r>
            <a:r>
              <a:rPr 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仅供内部学习交流</a:t>
            </a:r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，开发人员遵循法律规范、严守法律底线。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除此之外，在进行文档编写时，我们会遵守以下几条原则：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（1）凡已公布国家/行业标准的遵循国家行业标准；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（2）无国家/行业标准的参考国际标准、外国国家标准；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（3）参考国内各地已经形成的标准、规范；</a:t>
            </a:r>
            <a:endParaRPr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ï$ḻîdè"/>
          <p:cNvSpPr/>
          <p:nvPr/>
        </p:nvSpPr>
        <p:spPr>
          <a:xfrm>
            <a:off x="792480" y="441134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îsļidê"/>
          <p:cNvSpPr/>
          <p:nvPr/>
        </p:nvSpPr>
        <p:spPr>
          <a:xfrm>
            <a:off x="1010285" y="468058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7" grpId="0" animBg="1"/>
      <p:bldP spid="6" grpId="0"/>
      <p:bldP spid="40" grpId="1" animBg="1"/>
      <p:bldP spid="37" grpId="1" animBg="1"/>
      <p:bldP spid="6" grpId="1"/>
      <p:bldP spid="14" grpId="0" animBg="1"/>
      <p:bldP spid="13" grpId="0" animBg="1"/>
      <p:bldP spid="11" grpId="0"/>
      <p:bldP spid="14" grpId="1" animBg="1"/>
      <p:bldP spid="13" grpId="1" animBg="1"/>
      <p:bldP spid="11" grpId="1"/>
      <p:bldP spid="17" grpId="0" animBg="1"/>
      <p:bldP spid="18" grpId="0" animBg="1"/>
      <p:bldP spid="15" grpId="0"/>
      <p:bldP spid="17" grpId="1" animBg="1"/>
      <p:bldP spid="18" grpId="1" animBg="1"/>
      <p:bldP spid="15" grpId="1"/>
      <p:bldP spid="8" grpId="0"/>
      <p:bldP spid="8" grpId="1"/>
      <p:bldP spid="12" grpId="0"/>
      <p:bldP spid="12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6959" y="1091947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Strengths / 优势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2985" y="1809750"/>
            <a:ext cx="320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a.无需下载，也无需注册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b.代码封装条件优，打开快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c.开发维护成本低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74115" y="1031240"/>
            <a:ext cx="600075" cy="590550"/>
            <a:chOff x="1489" y="1766"/>
            <a:chExt cx="1942" cy="1942"/>
          </a:xfrm>
        </p:grpSpPr>
        <p:sp>
          <p:nvSpPr>
            <p:cNvPr id="16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9685" y="1092200"/>
            <a:ext cx="36703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81445" y="1044575"/>
            <a:ext cx="600075" cy="590550"/>
            <a:chOff x="1489" y="1766"/>
            <a:chExt cx="1942" cy="1942"/>
          </a:xfrm>
        </p:grpSpPr>
        <p:sp>
          <p:nvSpPr>
            <p:cNvPr id="11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529070" y="110553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52525" y="3968750"/>
            <a:ext cx="600075" cy="590550"/>
            <a:chOff x="1489" y="1766"/>
            <a:chExt cx="1942" cy="1942"/>
          </a:xfrm>
        </p:grpSpPr>
        <p:sp>
          <p:nvSpPr>
            <p:cNvPr id="22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9520" y="4029710"/>
            <a:ext cx="476885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8094" y="109893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Weaknesses / 缺陷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56500" y="182308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a.受微信平台限制，无法开发大型程序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b.技术框架不稳定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c.不能跳转外链网址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88704" y="393738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Opportunities / 机会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4730" y="4702810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a.微信用户基数大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b.移动应用发展趋势良好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c.微信小程序开发准入门槛低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480810" y="3937635"/>
            <a:ext cx="600075" cy="590550"/>
            <a:chOff x="1489" y="1766"/>
            <a:chExt cx="1942" cy="1942"/>
          </a:xfrm>
        </p:grpSpPr>
        <p:sp>
          <p:nvSpPr>
            <p:cNvPr id="47" name="Rectangle 20"/>
            <p:cNvSpPr/>
            <p:nvPr/>
          </p:nvSpPr>
          <p:spPr>
            <a:xfrm>
              <a:off x="1489" y="1766"/>
              <a:ext cx="1943" cy="19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 21"/>
            <p:cNvSpPr/>
            <p:nvPr/>
          </p:nvSpPr>
          <p:spPr>
            <a:xfrm>
              <a:off x="1489" y="3550"/>
              <a:ext cx="1943" cy="159"/>
            </a:xfrm>
            <a:prstGeom prst="rect">
              <a:avLst/>
            </a:prstGeom>
            <a:solidFill>
              <a:srgbClr val="353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585585" y="3998595"/>
            <a:ext cx="427990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53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endParaRPr lang="en-US" altLang="zh-CN" sz="253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67459" y="399199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Threats / 挑战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55865" y="4716145"/>
            <a:ext cx="2924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a.承受微信平台的限制要求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b.需要满足客户的不同需求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c.要看清市场方向，抓住市场机遇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6" grpId="0"/>
      <p:bldP spid="26" grpId="1"/>
      <p:bldP spid="28" grpId="0"/>
      <p:bldP spid="28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项目配置管理系统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460" y="1216660"/>
            <a:ext cx="974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建立远程仓库，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配置管理系统进行小组协作，并及时将工程部署到仓库中去。通过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GitHubDesktop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软件管理文件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" y="1932305"/>
            <a:ext cx="8335010" cy="380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40" y="1932305"/>
            <a:ext cx="6422390" cy="441515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参考文献及引用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80" b="1" spc="600" dirty="0" err="1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FrederickP.Brooks.Jr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.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人月神话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周年纪念版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》[M]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第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14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章祸起萧墙及第十五章另外一面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计划书参考该书描述概念，见于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ppt.4-9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zh-CN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项目计划书模板（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GB/T8567-2006</a:t>
            </a:r>
            <a:r>
              <a:rPr lang="zh-CN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）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ppt.4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《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软件工程导论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》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瀑布模型 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p.15-16——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ppt.9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软件工程过程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第4章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瀑布模型应用实例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伊甸一点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- </a:t>
            </a:r>
            <a:r>
              <a:rPr sz="1780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博客园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3"/>
              </a:rPr>
              <a:t> (cnblogs.com)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【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2021.9.30</a:t>
            </a:r>
            <a:r>
              <a:rPr 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版】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——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见于</a:t>
            </a:r>
            <a:r>
              <a:rPr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ppt.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9</a:t>
            </a: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lang="zh-CN" altLang="en-US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模型提取：</a:t>
            </a:r>
            <a:r>
              <a:rPr lang="en-US" altLang="zh-CN" sz="1780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hlinkClick r:id="rId4"/>
              </a:rPr>
              <a:t>https://pptsupermarket.com/——2021.10.10</a:t>
            </a:r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endParaRPr lang="en-US" altLang="zh-CN"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69882" y="734547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1780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想法完善：梁晓勇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Logo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设计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更新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：黄依豪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项目计划书：黄依豪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WBS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绘制：黄依豪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会议记录整理：梁晓勇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可行性分析报告设计：李东泽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PPT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制作：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梁晓勇</a:t>
            </a:r>
            <a:r>
              <a:rPr lang="en-US" altLang="zh-CN"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 </a:t>
            </a:r>
            <a:r>
              <a:rPr b="1" spc="60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  <a:sym typeface="+mn-ea"/>
              </a:rPr>
              <a:t>黄依豪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详细进度表制作以及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GANTT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图：李东泽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 </a:t>
            </a:r>
            <a:r>
              <a:rPr lang="zh-CN" alt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黄依豪</a:t>
            </a:r>
            <a:endParaRPr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  <a:p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贡献比：黄依豪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35%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李东泽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36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 </a:t>
            </a:r>
            <a:r>
              <a:rPr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梁晓勇</a:t>
            </a:r>
            <a:r>
              <a:rPr lang="en-US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29</a:t>
            </a:r>
            <a:r>
              <a:rPr lang="en-US" altLang="zh-CN" b="1" spc="600" dirty="0">
                <a:solidFill>
                  <a:schemeClr val="accent1"/>
                </a:solidFill>
                <a:latin typeface="微软雅黑" panose="020B0503020204020204" pitchFamily="34" charset="-122"/>
                <a:cs typeface="+mj-cs"/>
              </a:rPr>
              <a:t>%</a:t>
            </a:r>
            <a:endParaRPr lang="en-US" altLang="zh-CN" b="1" spc="600" dirty="0">
              <a:solidFill>
                <a:schemeClr val="accent1"/>
              </a:solidFill>
              <a:latin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 advClick="0" advTm="3000">
    <p:cover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5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206"/>
          <a:stretch>
            <a:fillRect/>
          </a:stretch>
        </p:blipFill>
        <p:spPr>
          <a:xfrm rot="16200000">
            <a:off x="6925266" y="1499518"/>
            <a:ext cx="6752664" cy="3772929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5" name="文本框 3"/>
          <p:cNvSpPr txBox="1"/>
          <p:nvPr/>
        </p:nvSpPr>
        <p:spPr>
          <a:xfrm>
            <a:off x="1222179" y="2462614"/>
            <a:ext cx="7719524" cy="131417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itchFamily="34" charset="0"/>
              </a:rPr>
              <a:t>演讲完毕   谢谢观看</a:t>
            </a:r>
            <a:endParaRPr lang="id-ID" altLang="zh-CN" sz="5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itchFamily="34" charset="0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3127512" y="4888220"/>
            <a:ext cx="3018948" cy="276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汇报小组：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G005</a:t>
            </a:r>
            <a:r>
              <a:rPr lang="zh-CN" altLang="en-US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时间：</a:t>
            </a:r>
            <a:r>
              <a:rPr lang="en-US" altLang="zh-CN" sz="12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2021.10.13</a:t>
            </a:r>
            <a:endParaRPr lang="zh-CN" altLang="zh-CN" sz="12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19" name="TextBox 71"/>
          <p:cNvSpPr txBox="1"/>
          <p:nvPr/>
        </p:nvSpPr>
        <p:spPr>
          <a:xfrm>
            <a:off x="3505907" y="414784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阶段性工作汇报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21" y="313030"/>
            <a:ext cx="2750330" cy="289683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373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08064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698213" y="4679409"/>
            <a:ext cx="17056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05266" y="3701124"/>
            <a:ext cx="2315210" cy="779145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可行性分析报告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55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项目简述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7343" y="1340477"/>
            <a:ext cx="14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项目名称：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74273" y="1334454"/>
            <a:ext cx="46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城院生态圈</a:t>
            </a:r>
            <a:r>
              <a:rPr lang="en-US" altLang="zh-CN" sz="1200" dirty="0"/>
              <a:t>——</a:t>
            </a:r>
            <a:r>
              <a:rPr lang="zh-CN" altLang="en-US" sz="1200" dirty="0"/>
              <a:t>基于微信小程序的城院动植物交流论坛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07343" y="2378501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项目服务：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092037" y="2445592"/>
          <a:ext cx="6285345" cy="368621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779335"/>
                <a:gridCol w="940607"/>
                <a:gridCol w="933306"/>
                <a:gridCol w="1252591"/>
                <a:gridCol w="2379506"/>
              </a:tblGrid>
              <a:tr h="184924"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类别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模块名称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主要功能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功能描述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effectLst/>
                        </a:rPr>
                        <a:t>备注</a:t>
                      </a:r>
                      <a:endParaRPr lang="zh-CN" sz="1200" b="1" kern="100"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rowSpan="16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小程序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用户体系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注册登录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引导页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注册、登录、注销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33768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填写、修改用户基本个人信息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昵称、性别、手机号码、年龄、城市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常见系统设置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清除缓存、意见反馈、关于我们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账号、密码管理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rowSpan="11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论坛体系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“云吸猫”“云撸狗”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发帖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点赞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评论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赞赏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举报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动植物科普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信息增删改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名称、基本信息、位置、图片、外号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rowSpan="4"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动物城友会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活动查询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活动增删改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发起人、活动内容、地点、时间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活动参加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184924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>
                          <a:solidFill>
                            <a:schemeClr val="tx1"/>
                          </a:solidFill>
                          <a:effectLst/>
                        </a:rPr>
                        <a:t>活动追责制</a:t>
                      </a:r>
                      <a:endParaRPr lang="zh-CN" sz="1200" b="1" kern="1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收集发起人信息并让其做出担保</a:t>
                      </a:r>
                      <a:endParaRPr lang="zh-CN" sz="120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9" name="图片 18" descr="效果图"/>
          <p:cNvPicPr>
            <a:picLocks noChangeAspect="1"/>
          </p:cNvPicPr>
          <p:nvPr/>
        </p:nvPicPr>
        <p:blipFill>
          <a:blip r:embed="rId3"/>
          <a:srcRect t="10956" r="1090"/>
          <a:stretch>
            <a:fillRect/>
          </a:stretch>
        </p:blipFill>
        <p:spPr>
          <a:xfrm>
            <a:off x="8786106" y="193482"/>
            <a:ext cx="2456693" cy="486660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275028" y="5774889"/>
            <a:ext cx="2536443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参考微信小程序云朵朵的</a:t>
            </a:r>
            <a:r>
              <a:rPr lang="en-US" altLang="zh-CN" sz="1100" dirty="0"/>
              <a:t>UI</a:t>
            </a:r>
            <a:r>
              <a:rPr lang="zh-CN" altLang="en-US" sz="1100" dirty="0"/>
              <a:t>设计</a:t>
            </a:r>
            <a:endParaRPr lang="zh-CN" altLang="en-US" sz="1100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9834245" y="5131204"/>
            <a:ext cx="360218" cy="5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99844" y="2291462"/>
            <a:ext cx="3500581" cy="1262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参考GB/T8567-2006</a:t>
            </a:r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项目计划书模板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775335"/>
            <a:ext cx="5781040" cy="57632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4578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2618" y="3429000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17361" y="1441668"/>
          <a:ext cx="7379623" cy="475615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91260"/>
                <a:gridCol w="1182254"/>
                <a:gridCol w="5006109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项目想法提出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2021/9/22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确定项目主题、了解准备工作，最后输出《项目想法报告》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6215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项目计划拟定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初稿</a:t>
                      </a:r>
                      <a:r>
                        <a:rPr lang="en-US" sz="1200" kern="100">
                          <a:effectLst/>
                        </a:rPr>
                        <a:t>2021/9/26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修订</a:t>
                      </a:r>
                      <a:r>
                        <a:rPr lang="en-US" sz="1200" kern="100">
                          <a:effectLst/>
                        </a:rPr>
                        <a:t>2021/</a:t>
                      </a:r>
                      <a:r>
                        <a:rPr lang="en-GB" sz="1200" kern="100">
                          <a:effectLst/>
                        </a:rPr>
                        <a:t>10/10</a:t>
                      </a:r>
                      <a:endParaRPr lang="en-GB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拟定所有需要完成的工程，拟定完成时间，输出《项目计划表》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81899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可行性分析报告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17</a:t>
                      </a:r>
                      <a:endParaRPr lang="en-GB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分析技术可行性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确定现有资源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软件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硬件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技术人员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r>
                        <a:rPr lang="zh-CN" sz="1200" kern="100" dirty="0">
                          <a:effectLst/>
                        </a:rPr>
                        <a:t>是否支持开发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经济可行性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确定项目的成本和经济效益是否值得投入开发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社会可行性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确定项目内容是否存在侵权等违规、违法行为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最后输出《可行性分析报告》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29098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需求分析报告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初稿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修订</a:t>
                      </a:r>
                      <a:r>
                        <a:rPr lang="en-US" sz="1200" kern="100" dirty="0">
                          <a:effectLst/>
                        </a:rPr>
                        <a:t>2021/10/</a:t>
                      </a:r>
                      <a:r>
                        <a:rPr lang="en-GB" sz="1200" kern="100" dirty="0">
                          <a:effectLst/>
                        </a:rPr>
                        <a:t>24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分析面向不同方面的需求，例如：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识别功能需求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确定所开发的软件必须具备什么样的功能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识别性能需求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确定所开发的软件有哪些技术性能指标识别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识别环境需求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确定所开发的软件运行时所需要的软、硬件要求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识别用户界面需求</a:t>
                      </a:r>
                      <a:r>
                        <a:rPr lang="en-US" sz="1200" kern="100">
                          <a:effectLst/>
                        </a:rPr>
                        <a:t>-</a:t>
                      </a:r>
                      <a:r>
                        <a:rPr lang="zh-CN" sz="1200" kern="100">
                          <a:effectLst/>
                        </a:rPr>
                        <a:t>界面风格以及人机交互方式等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最后输出《需求分析报告》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45235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总体设计报告（项目开发计划书）拟定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2021/11/10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任务分析：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范围——确定项目的综合描述，定义所要做得软件开发工作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资源——确定项目投入的人力资源、硬件资源、软件资源和其他相关资源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进度——确定项目阶段性进展和最终交付期限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成本——确定估算项目投入的时间成本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风险——确定项目开发中存在的各种可控和不可控风险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最后输出《总体设计报告》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322746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详细设计报告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2021/11/17</a:t>
                      </a:r>
                      <a:endParaRPr lang="en-US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通过修改补充《总体设计报告》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49075" marR="49075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1890" y="297973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项目总表：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07490" y="1608613"/>
          <a:ext cx="7777019" cy="47390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11555"/>
                <a:gridCol w="1072871"/>
                <a:gridCol w="5692593"/>
              </a:tblGrid>
              <a:tr h="224155"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工程名称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计划完成时间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p>
                      <a:pPr algn="l"/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200" kern="100">
                        <a:effectLst/>
                      </a:endParaRPr>
                    </a:p>
                  </a:txBody>
                  <a:tcPr marL="49075" marR="49075" marT="0" marB="0"/>
                </a:tc>
              </a:tr>
              <a:tr h="1566141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编码工程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2021/12/1</a:t>
                      </a:r>
                      <a:endParaRPr lang="en-US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在前一阶段设计的及出生，历时两个月的程序编码阶段。任务：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遵守设计原则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遵守编码规范</a:t>
                      </a: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CN" sz="1200" kern="100" dirty="0">
                          <a:effectLst/>
                        </a:rPr>
                        <a:t>编写编码注解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合理使用设计模式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编写调试日志信息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代码具有可阅读性、可测试性、可扩展性和可维护性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</a:t>
                      </a:r>
                      <a:r>
                        <a:rPr lang="en-US" sz="1200" kern="100" dirty="0">
                          <a:effectLst/>
                        </a:rPr>
                        <a:t>API</a:t>
                      </a:r>
                      <a:r>
                        <a:rPr lang="zh-CN" sz="1200" kern="100" dirty="0">
                          <a:effectLst/>
                        </a:rPr>
                        <a:t>帮助文档》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49350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测试工程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2021/12/8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通过设计针对不同情况下的测试用例，找出软件中潜在的各种错误和缺陷。</a:t>
                      </a:r>
                      <a:endParaRPr lang="zh-CN" sz="1200" kern="100">
                        <a:effectLst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</a:rPr>
                        <a:t>最后输出《软件测试报告》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</a:tr>
              <a:tr h="1732749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维护工程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2021/12/22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通过分析《软件测试报告》，修复已列出的错误，弥补设计上的缺陷。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任务：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校正性维护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修改开发过程中为发现而发布后暴露出来的</a:t>
                      </a:r>
                      <a:r>
                        <a:rPr lang="en-US" sz="1200" kern="100" dirty="0">
                          <a:effectLst/>
                        </a:rPr>
                        <a:t>BUG</a:t>
                      </a:r>
                      <a:r>
                        <a:rPr lang="zh-CN" sz="1200" kern="100" dirty="0">
                          <a:effectLst/>
                        </a:rPr>
                        <a:t>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完善性维护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根据用户的需求增加新的功能和性能要求（主要）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适应性维护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根据市场的变化升级软硬件环境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预防性维护</a:t>
                      </a:r>
                      <a:r>
                        <a:rPr lang="en-US" sz="1200" kern="100" dirty="0">
                          <a:effectLst/>
                        </a:rPr>
                        <a:t>-</a:t>
                      </a:r>
                      <a:r>
                        <a:rPr lang="zh-CN" sz="1200" kern="100" dirty="0">
                          <a:effectLst/>
                        </a:rPr>
                        <a:t>为提高软件的可维护性的和可靠性而对软件进行的修改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最后输出《程序维护手册》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  <a:tr h="722414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项目总结报告</a:t>
                      </a:r>
                      <a:endParaRPr lang="zh-CN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2021/12/29</a:t>
                      </a:r>
                      <a:endParaRPr lang="en-US" sz="1200" kern="100">
                        <a:effectLst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总结以上所有的工程，分析开发过程中遇到的特殊情况以及处理方式。总结程序的优缺点。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l"/>
                      <a:r>
                        <a:rPr lang="zh-CN" sz="1200" kern="100" dirty="0">
                          <a:effectLst/>
                        </a:rPr>
                        <a:t>最后输出《项目总结报告》</a:t>
                      </a:r>
                      <a:endParaRPr lang="zh-CN" sz="1200" kern="100" dirty="0">
                        <a:effectLst/>
                      </a:endParaRPr>
                    </a:p>
                  </a:txBody>
                  <a:tcPr marL="58277" marR="58277" marT="0" marB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3000">
    <p:cover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" y="949325"/>
            <a:ext cx="5053330" cy="5582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63665" y="2967990"/>
            <a:ext cx="460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Project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工具拟列出的项目计划详细进度表，结合当前课程进度做出相应更改，更加贴合实际。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项目计划书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316" y="3429000"/>
            <a:ext cx="34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甘特图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54005" y="4743910"/>
            <a:ext cx="95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基于</a:t>
            </a:r>
            <a:r>
              <a:rPr lang="en-US" altLang="zh-CN" sz="1050" dirty="0"/>
              <a:t>Project</a:t>
            </a:r>
            <a:r>
              <a:rPr lang="zh-CN" altLang="en-US" sz="1050" dirty="0"/>
              <a:t>工具实现</a:t>
            </a:r>
            <a:endParaRPr lang="zh-CN" altLang="en-US" sz="1050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10657205" y="4159250"/>
            <a:ext cx="971550" cy="52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85" y="751205"/>
            <a:ext cx="8824595" cy="599186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2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400" dirty="0"/>
              <a:t>延时符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31454" y="18834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3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可行性分析报告</a:t>
            </a:r>
            <a:endParaRPr lang="zh-CN" altLang="en-US" sz="253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53" y="193933"/>
            <a:ext cx="981075" cy="45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73" y="5852187"/>
            <a:ext cx="954944" cy="10058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70109" y="1557402"/>
            <a:ext cx="3500581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535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经济可行性</a:t>
            </a:r>
            <a:endParaRPr lang="zh-CN" altLang="en-US" sz="2535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3890" y="2206625"/>
            <a:ext cx="6282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设备：笔记本电脑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软件：微信开发者工具、PhotoShop、Navicat for MySQL（TBD）、</a:t>
            </a:r>
            <a:r>
              <a:rPr lang="en-US" altLang="zh-CN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IDEA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非一次性投资：团建费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其他费用：服务器</a:t>
            </a:r>
            <a:endParaRPr lang="zh-CN" altLang="en-US" sz="1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3183890" y="3204210"/>
          <a:ext cx="6509385" cy="230949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198245"/>
                <a:gridCol w="991870"/>
                <a:gridCol w="991870"/>
                <a:gridCol w="991870"/>
                <a:gridCol w="991235"/>
                <a:gridCol w="1344295"/>
              </a:tblGrid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项目名称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单价（元）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数量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单位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小计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备注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6934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团队资金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个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300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团队物资购买（如会议物资、学习资源、服务器等）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11550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人力成本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6467.58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3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人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19402.74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每月平均工作21.75天(估算71天)，每天两小时，算得私营平均时薪[2]乘1.5倍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</a:tr>
              <a:tr h="230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总计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19702.74元</a:t>
                      </a:r>
                      <a:endParaRPr lang="en-US" altLang="en-US" sz="1000"/>
                    </a:p>
                  </a:txBody>
                  <a:tcPr marL="68580" marR="68580" marT="0" marB="0" vert="horz" anchor="t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7" name="ï$ḻîdè"/>
          <p:cNvSpPr/>
          <p:nvPr/>
        </p:nvSpPr>
        <p:spPr>
          <a:xfrm>
            <a:off x="2008505" y="1370965"/>
            <a:ext cx="866140" cy="835660"/>
          </a:xfrm>
          <a:prstGeom prst="ellipse">
            <a:avLst/>
          </a:prstGeom>
          <a:solidFill>
            <a:srgbClr val="E24E0C"/>
          </a:solidFill>
          <a:ln>
            <a:solidFill>
              <a:srgbClr val="C04141"/>
            </a:solidFill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0" name="îsļidê"/>
          <p:cNvSpPr/>
          <p:nvPr/>
        </p:nvSpPr>
        <p:spPr>
          <a:xfrm>
            <a:off x="2226310" y="1640205"/>
            <a:ext cx="430530" cy="297180"/>
          </a:xfrm>
          <a:custGeom>
            <a:avLst/>
            <a:gdLst>
              <a:gd name="T0" fmla="*/ 4687 w 4853"/>
              <a:gd name="T1" fmla="*/ 0 h 3873"/>
              <a:gd name="T2" fmla="*/ 167 w 4853"/>
              <a:gd name="T3" fmla="*/ 0 h 3873"/>
              <a:gd name="T4" fmla="*/ 0 w 4853"/>
              <a:gd name="T5" fmla="*/ 167 h 3873"/>
              <a:gd name="T6" fmla="*/ 0 w 4853"/>
              <a:gd name="T7" fmla="*/ 3060 h 3873"/>
              <a:gd name="T8" fmla="*/ 167 w 4853"/>
              <a:gd name="T9" fmla="*/ 3227 h 3873"/>
              <a:gd name="T10" fmla="*/ 1787 w 4853"/>
              <a:gd name="T11" fmla="*/ 3227 h 3873"/>
              <a:gd name="T12" fmla="*/ 1787 w 4853"/>
              <a:gd name="T13" fmla="*/ 3540 h 3873"/>
              <a:gd name="T14" fmla="*/ 1390 w 4853"/>
              <a:gd name="T15" fmla="*/ 3540 h 3873"/>
              <a:gd name="T16" fmla="*/ 1223 w 4853"/>
              <a:gd name="T17" fmla="*/ 3706 h 3873"/>
              <a:gd name="T18" fmla="*/ 1390 w 4853"/>
              <a:gd name="T19" fmla="*/ 3873 h 3873"/>
              <a:gd name="T20" fmla="*/ 1953 w 4853"/>
              <a:gd name="T21" fmla="*/ 3873 h 3873"/>
              <a:gd name="T22" fmla="*/ 2900 w 4853"/>
              <a:gd name="T23" fmla="*/ 3873 h 3873"/>
              <a:gd name="T24" fmla="*/ 3463 w 4853"/>
              <a:gd name="T25" fmla="*/ 3873 h 3873"/>
              <a:gd name="T26" fmla="*/ 3630 w 4853"/>
              <a:gd name="T27" fmla="*/ 3706 h 3873"/>
              <a:gd name="T28" fmla="*/ 3463 w 4853"/>
              <a:gd name="T29" fmla="*/ 3540 h 3873"/>
              <a:gd name="T30" fmla="*/ 3067 w 4853"/>
              <a:gd name="T31" fmla="*/ 3540 h 3873"/>
              <a:gd name="T32" fmla="*/ 3067 w 4853"/>
              <a:gd name="T33" fmla="*/ 3227 h 3873"/>
              <a:gd name="T34" fmla="*/ 4687 w 4853"/>
              <a:gd name="T35" fmla="*/ 3227 h 3873"/>
              <a:gd name="T36" fmla="*/ 4853 w 4853"/>
              <a:gd name="T37" fmla="*/ 3060 h 3873"/>
              <a:gd name="T38" fmla="*/ 4853 w 4853"/>
              <a:gd name="T39" fmla="*/ 167 h 3873"/>
              <a:gd name="T40" fmla="*/ 4687 w 4853"/>
              <a:gd name="T41" fmla="*/ 0 h 3873"/>
              <a:gd name="T42" fmla="*/ 2733 w 4853"/>
              <a:gd name="T43" fmla="*/ 3540 h 3873"/>
              <a:gd name="T44" fmla="*/ 2120 w 4853"/>
              <a:gd name="T45" fmla="*/ 3540 h 3873"/>
              <a:gd name="T46" fmla="*/ 2120 w 4853"/>
              <a:gd name="T47" fmla="*/ 3227 h 3873"/>
              <a:gd name="T48" fmla="*/ 2733 w 4853"/>
              <a:gd name="T49" fmla="*/ 3227 h 3873"/>
              <a:gd name="T50" fmla="*/ 2733 w 4853"/>
              <a:gd name="T51" fmla="*/ 3540 h 3873"/>
              <a:gd name="T52" fmla="*/ 4520 w 4853"/>
              <a:gd name="T53" fmla="*/ 2894 h 3873"/>
              <a:gd name="T54" fmla="*/ 4330 w 4853"/>
              <a:gd name="T55" fmla="*/ 2894 h 3873"/>
              <a:gd name="T56" fmla="*/ 4330 w 4853"/>
              <a:gd name="T57" fmla="*/ 2752 h 3873"/>
              <a:gd name="T58" fmla="*/ 4164 w 4853"/>
              <a:gd name="T59" fmla="*/ 2586 h 3873"/>
              <a:gd name="T60" fmla="*/ 3997 w 4853"/>
              <a:gd name="T61" fmla="*/ 2752 h 3873"/>
              <a:gd name="T62" fmla="*/ 3997 w 4853"/>
              <a:gd name="T63" fmla="*/ 2894 h 3873"/>
              <a:gd name="T64" fmla="*/ 3724 w 4853"/>
              <a:gd name="T65" fmla="*/ 2894 h 3873"/>
              <a:gd name="T66" fmla="*/ 3724 w 4853"/>
              <a:gd name="T67" fmla="*/ 2752 h 3873"/>
              <a:gd name="T68" fmla="*/ 3557 w 4853"/>
              <a:gd name="T69" fmla="*/ 2586 h 3873"/>
              <a:gd name="T70" fmla="*/ 3390 w 4853"/>
              <a:gd name="T71" fmla="*/ 2752 h 3873"/>
              <a:gd name="T72" fmla="*/ 3390 w 4853"/>
              <a:gd name="T73" fmla="*/ 2894 h 3873"/>
              <a:gd name="T74" fmla="*/ 333 w 4853"/>
              <a:gd name="T75" fmla="*/ 2894 h 3873"/>
              <a:gd name="T76" fmla="*/ 333 w 4853"/>
              <a:gd name="T77" fmla="*/ 334 h 3873"/>
              <a:gd name="T78" fmla="*/ 4520 w 4853"/>
              <a:gd name="T79" fmla="*/ 334 h 3873"/>
              <a:gd name="T80" fmla="*/ 4520 w 4853"/>
              <a:gd name="T81" fmla="*/ 2894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853" h="3873">
                <a:moveTo>
                  <a:pt x="4687" y="0"/>
                </a:moveTo>
                <a:lnTo>
                  <a:pt x="167" y="0"/>
                </a:lnTo>
                <a:cubicBezTo>
                  <a:pt x="75" y="0"/>
                  <a:pt x="0" y="75"/>
                  <a:pt x="0" y="167"/>
                </a:cubicBezTo>
                <a:lnTo>
                  <a:pt x="0" y="3060"/>
                </a:lnTo>
                <a:cubicBezTo>
                  <a:pt x="0" y="3152"/>
                  <a:pt x="75" y="3227"/>
                  <a:pt x="167" y="3227"/>
                </a:cubicBezTo>
                <a:lnTo>
                  <a:pt x="1787" y="3227"/>
                </a:lnTo>
                <a:lnTo>
                  <a:pt x="1787" y="3540"/>
                </a:lnTo>
                <a:lnTo>
                  <a:pt x="1390" y="3540"/>
                </a:lnTo>
                <a:cubicBezTo>
                  <a:pt x="1298" y="3540"/>
                  <a:pt x="1223" y="3614"/>
                  <a:pt x="1223" y="3706"/>
                </a:cubicBezTo>
                <a:cubicBezTo>
                  <a:pt x="1223" y="3799"/>
                  <a:pt x="1298" y="3873"/>
                  <a:pt x="1390" y="3873"/>
                </a:cubicBezTo>
                <a:lnTo>
                  <a:pt x="1953" y="3873"/>
                </a:lnTo>
                <a:lnTo>
                  <a:pt x="2900" y="3873"/>
                </a:lnTo>
                <a:lnTo>
                  <a:pt x="3463" y="3873"/>
                </a:lnTo>
                <a:cubicBezTo>
                  <a:pt x="3555" y="3873"/>
                  <a:pt x="3630" y="3799"/>
                  <a:pt x="3630" y="3706"/>
                </a:cubicBezTo>
                <a:cubicBezTo>
                  <a:pt x="3630" y="3614"/>
                  <a:pt x="3555" y="3540"/>
                  <a:pt x="3463" y="3540"/>
                </a:cubicBezTo>
                <a:lnTo>
                  <a:pt x="3067" y="3540"/>
                </a:lnTo>
                <a:lnTo>
                  <a:pt x="3067" y="3227"/>
                </a:lnTo>
                <a:lnTo>
                  <a:pt x="4687" y="3227"/>
                </a:lnTo>
                <a:cubicBezTo>
                  <a:pt x="4779" y="3227"/>
                  <a:pt x="4853" y="3152"/>
                  <a:pt x="4853" y="3060"/>
                </a:cubicBezTo>
                <a:lnTo>
                  <a:pt x="4853" y="167"/>
                </a:lnTo>
                <a:cubicBezTo>
                  <a:pt x="4853" y="75"/>
                  <a:pt x="4779" y="0"/>
                  <a:pt x="4687" y="0"/>
                </a:cubicBezTo>
                <a:close/>
                <a:moveTo>
                  <a:pt x="2733" y="3540"/>
                </a:moveTo>
                <a:lnTo>
                  <a:pt x="2120" y="3540"/>
                </a:lnTo>
                <a:lnTo>
                  <a:pt x="2120" y="3227"/>
                </a:lnTo>
                <a:lnTo>
                  <a:pt x="2733" y="3227"/>
                </a:lnTo>
                <a:lnTo>
                  <a:pt x="2733" y="3540"/>
                </a:lnTo>
                <a:close/>
                <a:moveTo>
                  <a:pt x="4520" y="2894"/>
                </a:moveTo>
                <a:lnTo>
                  <a:pt x="4330" y="2894"/>
                </a:lnTo>
                <a:lnTo>
                  <a:pt x="4330" y="2752"/>
                </a:lnTo>
                <a:cubicBezTo>
                  <a:pt x="4330" y="2660"/>
                  <a:pt x="4256" y="2586"/>
                  <a:pt x="4164" y="2586"/>
                </a:cubicBezTo>
                <a:cubicBezTo>
                  <a:pt x="4072" y="2586"/>
                  <a:pt x="3997" y="2660"/>
                  <a:pt x="3997" y="2752"/>
                </a:cubicBezTo>
                <a:lnTo>
                  <a:pt x="3997" y="2894"/>
                </a:lnTo>
                <a:lnTo>
                  <a:pt x="3724" y="2894"/>
                </a:lnTo>
                <a:lnTo>
                  <a:pt x="3724" y="2752"/>
                </a:lnTo>
                <a:cubicBezTo>
                  <a:pt x="3724" y="2660"/>
                  <a:pt x="3649" y="2586"/>
                  <a:pt x="3557" y="2586"/>
                </a:cubicBezTo>
                <a:cubicBezTo>
                  <a:pt x="3465" y="2586"/>
                  <a:pt x="3390" y="2660"/>
                  <a:pt x="3390" y="2752"/>
                </a:cubicBezTo>
                <a:lnTo>
                  <a:pt x="3390" y="2894"/>
                </a:lnTo>
                <a:lnTo>
                  <a:pt x="333" y="2894"/>
                </a:lnTo>
                <a:lnTo>
                  <a:pt x="333" y="334"/>
                </a:lnTo>
                <a:lnTo>
                  <a:pt x="4520" y="334"/>
                </a:lnTo>
                <a:lnTo>
                  <a:pt x="4520" y="2894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300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6" grpId="0"/>
      <p:bldP spid="37" grpId="1" animBg="1"/>
      <p:bldP spid="40" grpId="1" animBg="1"/>
      <p:bldP spid="6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UNIT_TABLE_BEAUTIFY" val="smartTable{86890011-6a97-4dd5-96da-63cb4b8f8873}"/>
</p:tagLst>
</file>

<file path=ppt/tags/tag2.xml><?xml version="1.0" encoding="utf-8"?>
<p:tagLst xmlns:p="http://schemas.openxmlformats.org/presentationml/2006/main">
  <p:tag name="KSO_WM_UNIT_TABLE_BEAUTIFY" val="smartTable{f2fa9d4c-8bbf-43e2-a8d9-721b84c1c819}"/>
</p:tagLst>
</file>

<file path=ppt/tags/tag3.xml><?xml version="1.0" encoding="utf-8"?>
<p:tagLst xmlns:p="http://schemas.openxmlformats.org/presentationml/2006/main">
  <p:tag name="KSO_WM_UNIT_TABLE_BEAUTIFY" val="smartTable{f1873631-9017-4e01-88cb-0e013444c331}"/>
</p:tagLst>
</file>

<file path=ppt/tags/tag4.xml><?xml version="1.0" encoding="utf-8"?>
<p:tagLst xmlns:p="http://schemas.openxmlformats.org/presentationml/2006/main">
  <p:tag name="KSO_WM_UNIT_TABLE_BEAUTIFY" val="smartTable{27706886-d3f5-494f-ad32-b7ca21ce7204}"/>
  <p:tag name="TABLE_ENDDRAG_ORIGIN_RECT" val="489*157"/>
  <p:tag name="TABLE_ENDDRAG_RECT" val="157*233*489*157"/>
</p:tagLst>
</file>

<file path=ppt/tags/tag5.xml><?xml version="1.0" encoding="utf-8"?>
<p:tagLst xmlns:p="http://schemas.openxmlformats.org/presentationml/2006/main">
  <p:tag name="ISPRING_PRESENTATION_TITLE" val="炫彩气泡简洁大气商业计划书PPT模板"/>
  <p:tag name="ISPRING_ULTRA_SCORM_COURSE_ID" val="B6BCA88A-A948-49FB-87E9-F1B64DACEF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NZMkE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1kyQ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1kyQ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DWTJB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NZMkE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NZMkE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NZMkE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ZMkE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10yQ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10yQSzeoczFKAAAAawAAABsAAAB1bml2ZXJzYWwvdW5pdmVyc2FsLnBuZy54bWyzsa/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/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+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"/>
</p:tagLst>
</file>

<file path=ppt/theme/theme1.xml><?xml version="1.0" encoding="utf-8"?>
<a:theme xmlns:a="http://schemas.openxmlformats.org/drawingml/2006/main" name="Office 主题​​">
  <a:themeElements>
    <a:clrScheme name="自定义 149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1596F"/>
      </a:accent1>
      <a:accent2>
        <a:srgbClr val="B95496"/>
      </a:accent2>
      <a:accent3>
        <a:srgbClr val="00B0F0"/>
      </a:accent3>
      <a:accent4>
        <a:srgbClr val="E1596F"/>
      </a:accent4>
      <a:accent5>
        <a:srgbClr val="B95496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3375</Words>
  <Application>WPS 演示</Application>
  <PresentationFormat>宽屏</PresentationFormat>
  <Paragraphs>518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Open Sans</vt:lpstr>
      <vt:lpstr>Segoe Print</vt:lpstr>
      <vt:lpstr>经典综艺体简</vt:lpstr>
      <vt:lpstr>锐字云字库美黑体1.0</vt:lpstr>
      <vt:lpstr>Times New Roman</vt:lpstr>
      <vt:lpstr>Clear Sans Light</vt:lpstr>
      <vt:lpstr>等线</vt:lpstr>
      <vt:lpstr>黑体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炫彩气泡简洁大气商业计划书PPT模板</dc:title>
  <dc:creator>Administrator</dc:creator>
  <cp:lastModifiedBy>Hyi</cp:lastModifiedBy>
  <cp:revision>228</cp:revision>
  <dcterms:created xsi:type="dcterms:W3CDTF">2017-06-23T02:08:00Z</dcterms:created>
  <dcterms:modified xsi:type="dcterms:W3CDTF">2021-10-15T09:49:59Z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D021076FCBB043E2AEDB3C85D3D5998E</vt:lpwstr>
  </property>
</Properties>
</file>